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9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74" r:id="rId11"/>
    <p:sldId id="279" r:id="rId12"/>
    <p:sldId id="265" r:id="rId13"/>
    <p:sldId id="263" r:id="rId14"/>
    <p:sldId id="266" r:id="rId15"/>
    <p:sldId id="280" r:id="rId16"/>
    <p:sldId id="267" r:id="rId17"/>
    <p:sldId id="268" r:id="rId18"/>
    <p:sldId id="275" r:id="rId19"/>
    <p:sldId id="271" r:id="rId20"/>
    <p:sldId id="273" r:id="rId21"/>
    <p:sldId id="272" r:id="rId22"/>
    <p:sldId id="277" r:id="rId23"/>
    <p:sldId id="278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11C51F-CCDA-4796-9E08-121DFA4148B1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F42BDF-1A63-4644-A0E8-265A4DDCC160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6959327" cy="879808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br>
              <a:rPr lang="bg-BG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848872" cy="3744416"/>
          </a:xfrm>
        </p:spPr>
        <p:txBody>
          <a:bodyPr>
            <a:noAutofit/>
          </a:bodyPr>
          <a:lstStyle/>
          <a:p>
            <a:pPr algn="ctr"/>
            <a:endParaRPr lang="mk-M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k-M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k-M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ПРЕЗЕНТАЦИЯТА </a:t>
            </a:r>
            <a:r>
              <a:rPr lang="mk-M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СЪЗДАДЕНА ПО ПОВОД 25 </a:t>
            </a:r>
            <a:r>
              <a:rPr lang="mk-M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ОКТОМВРИ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k-M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ОБЯВЕН ЗА ЕВРОПЕЙСКИ </a:t>
            </a:r>
            <a:r>
              <a:rPr lang="mk-M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 НА ГРАЖДАНСКОТО ПРАВОСЪДИЕ. </a:t>
            </a:r>
            <a:endParaRPr lang="mk-M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k-M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k-M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 </a:t>
            </a:r>
            <a:r>
              <a:rPr lang="mk-M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ЧЕСТВАНЕТО НА ЕВРОПЕЙСКИЯ ДЕН НА ГРАЖДАНСКОТО ПРАВОСЪДИЕ Е ДА ДАДЕ ВЪЗМОЖНОСТ НА ГРАЖДАНИТЕ ДА БЪДАТ ЗАПОЗНАТИ ОТБЛИЗО С ОСНОВНИТЕ СИ ПРАВА В МНОГО ОБЛАСТИ, КАКТО И ВЪЗМОЖНОСТТА ДА СЕ ЗАПОЗНАЯТ С ФУНКЦИОНИРАНЕТО НА ПРАВОСЪДНАТА СИСТЕМА. </a:t>
            </a:r>
            <a:endParaRPr lang="mk-M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k-M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ИЗВЪНРЕДНАТА ЕПИДЕМИЧНА ОБСТАНОВКА И НЕВЪЗМОЖНОСТТА ДА РЕАЛИЗИРАМЕ  ИНИЦИАТИВАТА “ДЕН НА ОТВОРЕНИТЕ ВРАТИ</a:t>
            </a:r>
            <a:r>
              <a:rPr lang="mk-M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ПРЕДСТАВЯМЕ </a:t>
            </a:r>
            <a:r>
              <a:rPr lang="mk-M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ВИЗУАЛНО И ИНФОРМАЦИОННО АПЕЛАТИВЕН СЪД – БУРГАС ТУК: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4436"/>
            <a:ext cx="3168352" cy="21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42827" y="332656"/>
            <a:ext cx="7693345" cy="792089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14" y="4096419"/>
            <a:ext cx="2994368" cy="2455381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8352928" cy="1584176"/>
          </a:xfrm>
        </p:spPr>
        <p:txBody>
          <a:bodyPr/>
          <a:lstStyle/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 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РАЗПОЛАГА С ДВЕ СЪДЕБНИ ЗАЛИ, ОБОРУДВАНИ С ВСИЧКИ НЕОБХОДИМИ КОМУНИКАЦИОННИ СРЕДСТВА,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ТОВА ЧИСЛО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ЗВУКОЗАПИСНА ТЕХНИКА И СИСТЕМА ЗА ВИДЕОКОНФЕРЕНТНА ВРЪЗКА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ТОЗИ НАЧИН СЪДЪТ Е ПОСТИГНАЛ ВИСОКО ТЕХНОЛОГИЧНО РЕШЕНИЕ ЗА ЕДНОВРЕМЕННА СВЪРЗАНОСТ С ОТДАЛЕЧЕНИ ТОЧКИ И ИНТЕЛИГЕНТНА КОМУНИКАЦИЯ МЕЖДУ СЪДЕБНИ ОРГАНИ НА МЕЖДУНАРОДНО НИВО.</a:t>
            </a:r>
          </a:p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4365972" cy="245741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10906"/>
            <a:ext cx="1224136" cy="80793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10906"/>
            <a:ext cx="1728192" cy="9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5" y="260649"/>
            <a:ext cx="7056783" cy="720079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4536504" cy="4824536"/>
          </a:xfrm>
        </p:spPr>
        <p:txBody>
          <a:bodyPr>
            <a:normAutofit lnSpcReduction="10000"/>
          </a:bodyPr>
          <a:lstStyle/>
          <a:p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ЩАТЪТ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СЪДЕБНАТА АДМИНИСТРАЦИЯ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 ДЛЪЖНОСТИ ПО РАЗДЕЛИ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А.„РЪКОВОДНИДЛЪЖНОСТИ“ - СЪДЕБЕН АДМИНИСТРАТОР, ГЛАВЕН СЧЕТОВОДИТЕЛ И РЪКОВОДИТЕЛ СЕКТОР; </a:t>
            </a: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Б. „СПЕЦИАЛИЗИРАНА АДМИНИСТРАЦИЯ“ - ТРИМА СЪДЕБНИ ПОМОЩНИЦИ, ОСЕМ СЪДЕБНИ ДЕЛОВОДИТЕЛИ (ЕДИНИЯТ ОТ КОИТО РАБОТИ В РЕГИСТРАТУРАТА НА СЪДА) И ЧЕТИРИМА СЪДЕБНИ СЕКРЕТАРИ; </a:t>
            </a: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В. „ОБЩА АДМИНИСТРАЦИЯ“, СЪСТОЯЩА СЕ ОТ: "ЕКСПЕРТНИ ДЛЪЖНОСТИ В ОБЩА АДМИНИСТРАЦИЯ" – СИСТЕМЕН АДМИНИСТРАТОР, ВРЪЗКИ С ОБЩЕСТВЕНОСТТА, СЧЕТОВОДИТЕЛ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КАСИЕР, 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СЪДЕБЕН СТАТИСТИК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И"ТЕХНИЧЕСКИ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ДЛЪЖНОСТИ В ОБЩА АДМИНИСТРАЦИЯ", КОЯТО ВКЛЮЧВА: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ДОМАКИН,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ШОФЬОР И ЧИСТАЧ.</a:t>
            </a:r>
          </a:p>
          <a:p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588680" cy="2424921"/>
          </a:xfrm>
        </p:spPr>
      </p:pic>
    </p:spTree>
    <p:extLst>
      <p:ext uri="{BB962C8B-B14F-4D97-AF65-F5344CB8AC3E}">
        <p14:creationId xmlns:p14="http://schemas.microsoft.com/office/powerpoint/2010/main" val="182000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416824" cy="720079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343301" cy="338445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99592" y="1844824"/>
            <a:ext cx="3960440" cy="4248472"/>
          </a:xfrm>
        </p:spPr>
        <p:txBody>
          <a:bodyPr>
            <a:normAutofit lnSpcReduction="10000"/>
          </a:bodyPr>
          <a:lstStyle/>
          <a:p>
            <a:pPr algn="ctr"/>
            <a:r>
              <a:rPr lang="x-none"/>
              <a:t> 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СЪДЕБНИЯТ АДМИНИСТРАТОР РЪКОВОДИ АДМИНИСТРАЦИЯТА НА СЪДА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СЪДЕБНИЯТ АДМИНИСТРАТОР ПЛАНИРА, ОРГАНИЗИРА И РЪКОВОДИ СЪДЕБНИТЕ СЛУЖИТЕЛИ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 ОРГАНИЗАЦИОННА ВРЪЗКА МЕЖДУ АДМИНИСТРАТИВНИЯ РЪКОВОДИТЕЛ И СЪДИИТЕ С АДМИНИСТРАЦИЯТА НА СЪДА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 УСЛОВИЯ ЗА НОРМАЛНА И ЕФЕКТИВНА РАБОТА НА СЪДЕБНИТЕ СЛУЖИТЕЛИ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СЪДЕБНИЯТ АДМИНИСТРАТОР,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ИЗПЪЛНЕНИЕ НА ФУНКЦИИТЕ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СИ,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 РАЗПОРЕЖДАНИЯ, КОИТО СА ЗАДЪЛЖИТЕЛНИ ЗА СЪДЕБНИТЕ СЛУЖИТЕЛИ.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05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404665"/>
            <a:ext cx="7272808" cy="72008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196752"/>
            <a:ext cx="8280920" cy="2376264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endParaRPr lang="bg-BG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bg-BG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СЪДЕБНИТЕ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ПОМОЩНИЦИ СА СЪДЕБНИ СЛУЖИТЕЛИ С ЮРИДИЧЕСКО ОБРАЗОВАНИЕ, КОИТО ПОДПОМАГАТ СЪДИИТЕ, АДМИНИСТРАТИВНИЯ РЪКОВОДИТЕЛ НА СЪДА И ЗАМЕСТНИЦИТЕ МУ ПРИ ИЗПЪЛНЕНИЕТО НА ТЯХНАТА РАБОТА. </a:t>
            </a:r>
            <a:endPara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АДМИНИСТРАТИВНИЯТ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 СЪС ЗАПОВЕД РАЗПРЕДЕЛЯ СЪДЕБНИТЕ ПОМОЩНИЦИ ПО ОТДЕЛЕНИЯ И СЪСТАВИ ИЛИ ИМ ВЪЗЛАГА СПЕЦИФИЧНИ ЗАДЪЛЖЕНИЯ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ВЪВ ВРЪЗКА СЪС СЛУЖЕБНАТА СИ ДЕЙНОСТ СЪДЕБНИТЕ ПОМОЩНИЦИ НЯМАТ ПРАВО ДА ДАВАТ ПРАВНИ СЪВЕТИ И МНЕНИЯ НА СТРАНИТЕ, НА ПРОЦЕСУАЛНИТЕ ИМ ПРЕДСТАВИТЕЛИ ИЛИ НА ТРЕТИ ЛИЦА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75765" y="4005064"/>
            <a:ext cx="1408003" cy="79208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91" y="3729884"/>
            <a:ext cx="4013219" cy="294971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3717032"/>
            <a:ext cx="3134073" cy="29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60" y="1948784"/>
            <a:ext cx="3643012" cy="3424432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608512" cy="4608512"/>
          </a:xfrm>
        </p:spPr>
        <p:txBody>
          <a:bodyPr>
            <a:normAutofit lnSpcReduction="10000"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"ФИНАНСОВА ДЕЙНОСТ И СНАБДЯВАНЕ":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АДМИНИСТРАТИВНИЯ РЪКОВОДИТЕЛ НА СЪДА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ЗАКОНОСЪОБРАЗНО ИЗПОЛЗВАНЕ НА ФИНАНСОВИТЕ РЕСУРСИ И ОПАЗВАНЕ НА ПАРИЧНИТЕ СРЕДСТВА И СТОКОВО-МАТЕРИАЛНИТЕ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ЦЕННОСТИ;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ФИНАНСОВО-СЧЕТОВОДНОТО ОБСЛУЖВАНЕ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СЪДА;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 ПЛАЩАНИЯ ВЪВ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 С РАЗХОДИТЕ НА СЪДА И ВЪЗНАГРАЖДЕНИЯТА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СЪДИИ, СЛУЖИТЕЛИ, ВЕЩИ ЛИЦА И ДР.,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ОСЪЩЕСТВЯВА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МАТЕРИАЛНО-ТЕХНИЧЕСКОТО СНАБДЯВАНЕ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СЪДА,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ПОДРЕЖДА ПОСТЪПИЛИТЕ СЧЕТОВОДНИ ДОКУМЕНТИ, ИЗГОТВЯ И СЪХРАНЯВА СЧЕТОВОДНИТЕ РЕГИСТРИ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560840" cy="792087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2040" y="1556792"/>
            <a:ext cx="3816424" cy="4392488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endPara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"ИНФОРМАЦИОННО ОБСЛУЖВАНЕ, СТАТИСТИКА И ИНФОРМАЦИОННИ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ТЕХНОЛОГИИ„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ВЪВЕЖДАНЕТО И ПОДДЪРЖАНЕТО НА ИНФОРМАЦИОННИТЕ И КОМПЮТЪРНИТЕ СИСТЕМИ В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ПРОГРАМНОТО И ТЕХНОЛОГИЧНОТО ОСИГУРЯВАНЕ НА КОМПЮТЪРНАТА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ТЕХНИКА;</a:t>
            </a:r>
            <a:endPara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ИНТЕГРИРАНЕТО НА ИНФОРМАЦИОННИТЕ СИСТЕМИ НА СЪДА В ИНФОРМАЦИОННИТЕ СИСТЕМИ НА ДРУГИ ВЕДОМСТВА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АДМИНИСТРАТИВНИЯ РЪКОВОДИТЕЛ НА СЪДА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СЪБИРАНЕТО И ОБОБЩАВАНЕТО НА СТАТИСТИЧЕСКАТА 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122734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844824"/>
            <a:ext cx="3456384" cy="35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23560"/>
            <a:ext cx="8136904" cy="1029176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39660"/>
            <a:ext cx="3773445" cy="2376264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932040" y="1700808"/>
            <a:ext cx="3888431" cy="4896544"/>
          </a:xfrm>
        </p:spPr>
        <p:txBody>
          <a:bodyPr>
            <a:normAutofit/>
          </a:bodyPr>
          <a:lstStyle/>
          <a:p>
            <a:pPr algn="ctr"/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 СА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ОБОСОБЕНИ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ФУНКЦИОНИРАТ ЧЕТИРИ СЪДЕБНИ ДЕЛОВОДСТВА: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ДЕЛОВОДСТВО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НАКАЗАТЕЛНО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ОТДЕЛЕНИЕ;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ДЕЛОВОДСТВО В ГРАЖДАНСКО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ОТДЕЛЕНИЕ;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ДЕЛОВОДСТВО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ТЪРГОВСКО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ОТДЕЛЕНИЕ; </a:t>
            </a: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ДЕЛОВОДСТВО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ОТДЕЛЕНИЕ ПО НАСРОЧЕНИ ДЕЛА, В КОЕТО Е АДВОКАТСКАТА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СТАЯ. 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СЪДЕБЕН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ДЕЛОВОДИТЕЛ ОБСЛУЖВА ГРАЖДАНИ, ТЕХНИТЕ УПЪЛНОМОЩЕНИ ПРЕДСТАВИТЕЛИ И АДВОКАТИ И АДМИНИСТРИРА НАСРОЧЕНИТЕ ДЕЛА.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924"/>
            <a:ext cx="2520280" cy="274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7704856" cy="576063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8496944" cy="208823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ОСИГУРЕНО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НЕПРЕКЪСНАТО РАБОТНО ВРЕМЕ ВЪВ ВСИЧКИ КАНЦЕЛАРИИ В АПЕЛАТИВЕН СЪД – БУРГАС, КОИТО РАБОТЯТ С АДВОКАТИ, ПРОКУРОРИ, КАКТО И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ГРАЖДАНИ.</a:t>
            </a:r>
          </a:p>
          <a:p>
            <a:pPr algn="ctr">
              <a:lnSpc>
                <a:spcPct val="12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bg-BG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ЦЯЛОСТНАТА ДЕЙНОСТ НА СЪДЕБНИТЕ СЛУЖИТЕЛИ СЕ ОСЪЩЕСТВЯВА ПРИ СПАЗВАНЕ ПРИНЦИПИТЕ НА ЗАКОННОСТ, ЧЕСТНОСТ, КОМПЕТЕНТНОСТ, ОТГОВОРНОСТ, ЗАЧИТАНЕ НА ЛИЧНОСТТА И ОТЧЕТНОСТ, ПРИ СЪБЛЮДАВАНЕ ПРАВИЛАТА НА ЕТИЧНИЯ КОДЕКС НА СЪДЕБНИТЕ СЛУЖИТЕЛИ.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bg-BG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3995936" y="4077072"/>
            <a:ext cx="4110608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b="1" dirty="0"/>
              <a:t> </a:t>
            </a: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06" y="3354211"/>
            <a:ext cx="2722840" cy="26910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2627"/>
            <a:ext cx="2743887" cy="217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93329"/>
            <a:ext cx="2745839" cy="24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459" y="476672"/>
            <a:ext cx="7114925" cy="648072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98" y="3943804"/>
            <a:ext cx="4016375" cy="2731135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8208912" cy="2448272"/>
          </a:xfrm>
        </p:spPr>
        <p:txBody>
          <a:bodyPr>
            <a:norm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СЕКРЕТАР: СЪСТАВЯ ПРОТОКОЛИ ЗА ОТКРИТИТЕ СЪДЕБНИ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 СПИСЪЦИ ЗА РЕДА И ЧАСОВЕТЕ НА РАЗГЛЕЖДАНЕ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ДЕЛАТА;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 РАЗПОРЕЖДАНИЯТА НА СЪДА, ПОСТАНОВЕНИ В ОТКРИТИТЕ ЗАСЕДАНИЯ;  АНОНИМИЗИРА ПРОТОКОЛИТЕ ОТ СЪДЕБНИ ЗАСЕДАНИЯ И СЪДЕБНИТЕ АКТОВЕ И ГИ ПОДГОТВЯ ЗА ПУБЛИКУВАНЕ НА СТРАНИЦАТА НА СЪДА В ИНТЕРНЕТ В ПРЕДВИДЕНИТЕ ОТ ЗАКОНА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4648"/>
            <a:ext cx="2778766" cy="27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416824" cy="648071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3428999"/>
            <a:ext cx="2767104" cy="3388639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43608" y="4077072"/>
            <a:ext cx="2268689" cy="192028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3282520" cy="3356992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251520" y="1268761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РЕГИСТРАТУРАТА НА АПЕЛАТИВЕН СЪД – БУРГАС СЕ НАМИРА НЕПОСРЕДСТВЕНО ДО ВХОДА НА СЪДА, КОЕТО УЛЕСНЯВА ОБСЛУЖВАНЕТО НА ГРАЖДАНИ И АДВОКАТИ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x-none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x-non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"РЕГИСТРАТУРА</a:t>
            </a:r>
            <a:r>
              <a:rPr lang="x-none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x-non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РЕГИСТРИРА ВХОДЯЩАТА КОРЕСПОНДЕНЦИЯ; </a:t>
            </a:r>
            <a:r>
              <a:rPr lang="x-none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x-non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РАЗНОСНА КНИГА; РАЗПРЕДЕЛЯ И НАПРАВЛЯВА ПОСТЪПИЛАТА ПОЩА; ИЗПЪЛНЯВА И ДРУГИ ЗАДЪЛЖЕНИЯ, СВЪРЗАНИ С ДОКУМЕНТООБОРОТА </a:t>
            </a:r>
            <a:r>
              <a:rPr lang="x-none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АДМИНИСТРАТИВНОТО ОБСЛУЖВАНЕ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8253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60421" cy="792088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93515" y="1484784"/>
            <a:ext cx="4017085" cy="489654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bg-BG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Е ПРАВОВА ДЪРЖАВА. ТЯ СЕ УПРАВЛЯВА СПОРЕД КОНСТИТУЦИЯТА И ЗАКОНИТЕ НА СТРАНАТА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СЪДЕБНАТА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 Е ДЪРЖАВНА ВЛАСТ, КОЯТО ОСЪЩЕСТВЯВА ПРАВОСЪДИЕТО В РЕПУБЛИКА БЪЛГАРИЯ. СЪДЕБНАТА ВЛАСТ ЗАЩИТАВА ПРАВАТА И ЗАКОННИТЕ ИНТЕРЕСИ НА ГРАЖДАНИТЕ, ЮРИДИЧЕСКИТЕ ЛИЦА И ДЪРЖАВАТА. </a:t>
            </a:r>
            <a:endParaRPr lang="bg-BG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СЪДЕБНАТА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 Е НЕЗАВИСИМА. ПРИ ОСЪЩЕСТВЯВАНЕ НА СВОИТЕ ФУНКЦИИ СЪДИИТЕ, СЪДЕБНИТЕ ЗАСЕДАТЕЛИ, ПРОКУРОРИТЕ И СЛЕДОВАТЕЛИТЕ СЕ ПОДЧИНЯВАТ САМО НА ЗАКОНА.</a:t>
            </a:r>
          </a:p>
          <a:p>
            <a:pPr marL="45720" indent="0" algn="ctr">
              <a:buNone/>
            </a:pP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ПРАВОСЪДИЕТО Е В ИМЕТО НА НАРОДА, ЗАТОВА ВЪВ ВСЯКА СЪДЕБНА ЗАЛА СА ПОСТАВЕНИ ДЪРЖАВНИТЕ СИМВОЛИ - ЗНАМЕТО И ГЕРБА НА РЕПУБЛИКА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БЪЛГАРИЯ.</a:t>
            </a:r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3888432" cy="388843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143125" cy="214312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02375"/>
            <a:ext cx="2520280" cy="1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095" y="476673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45500"/>
            <a:ext cx="2259087" cy="2823859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23528" y="1196751"/>
            <a:ext cx="8568952" cy="2232249"/>
          </a:xfrm>
        </p:spPr>
        <p:txBody>
          <a:bodyPr>
            <a:normAutofit/>
          </a:bodyPr>
          <a:lstStyle/>
          <a:p>
            <a:pPr algn="ctr"/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РАЗПОЛАГА С АДВОКАТСКА СТАЯ – ПОМЕЩЕНИЕ ЗА ПОДГОТОВКА НА АДВОКАТИТЕ ПО ДЕЛАТА И Е ОСИГУРЕНА ВЪЗМОЖНОСТ ЗА ПОСТАВЯНЕ НА ГАРДЕРОБИ ЗА ОБЛИЧАНЕ НА ТОГИТЕ ПРЕДИ СЪДЕБНИ ЗАСЕДАНИЯ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/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ОБОРУДВАНО АРХИВНО ПОМЕЩЕНИЕ, КОЕТО ФУНКЦИОНИРА В СЪОТВЕТСТВИЕ С ИЗИСКВАНИЯТА В НАРЕДБА ЗА РЕДА ЗА ОРГАНИЗИРАНЕТО, ОБРАБОТВАНЕТО, ЕКСПЕРТИЗАТА, СЪХРАНЯВАНЕТО И ИЗПОЛЗВАНЕТО НА ДОКУМЕНТИТЕ В УЧРЕЖДЕНСКИТЕ АРХИВИ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50247"/>
            <a:ext cx="3661185" cy="28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136904" cy="720079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274051" cy="274013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707904" y="1268760"/>
            <a:ext cx="5184576" cy="10081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СЪДЕБНИТЕ ЗАЛИ Е МОНТИРАНО ЕЛЕКТРОННО ТАБЛО,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ЗА ВИД, ДАТА И ЧАС ЗА НАСРОЧВАНЕ НА ДЕЛАТА, СЪСТАВА НА СЪДА И ЗАЛАТА, В КОЯТО ЩЕ БЪДАТ РАЗГЛЕДАНИ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3707904" y="2420888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ИНФОРМАЦИОННОТО ТАБЛО НА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СЪДА СЪДЪРЖА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АКТУАЛНА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ДЕЙСТВАЩИ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КОНКУРСНИ ПРОЦЕДУРИ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НАЗНАЧАВАНЕ НА СЪДЕБНИ СЛУЖИТЕЛИ, АКТУАЛНИ ПРАВИЛА ЗА ЕЛЕКТРОННО ПРИЗОВАВАНЕ, НОВИ ЕЛЕКТРОННИ ПОЩЕНСКИ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/>
            <a:endParaRPr lang="bg-BG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РАЗПОЛОЖЕНИЕ НА ГРАЖДАНИТЕ СА НАГЛЕДНИ МАТЕРИАЛИ И МОЛБИ – ОБРАЗЦИ ЗА ИЗДАВАНЕ НА НЕОБХОДИМИТЕ ДОКУМЕНТИ, КОИТО ГАРАНТИРАТ, ЧЕ ОБРЪЩАЙКИ СЕ КЪМ АДМИНИСТРАЦИЯТА ЩЕ БЪДАТ ОБСЛУЖЕНИ БЪРЗО, КАЧЕСТВЕНО И ЩЕ ПОЛУЧАТ ОТГОВОР НА ВЪПРОСИТЕ, КОИТО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ВЪЗНИКВАТ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ВСЯКА СЪДЕБНА ПРОЦЕДУРА. 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0" y="3864910"/>
            <a:ext cx="324712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624736" cy="576065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54" y="2222949"/>
            <a:ext cx="2358179" cy="2358179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3910224" cy="3528392"/>
          </a:xfrm>
        </p:spPr>
        <p:txBody>
          <a:bodyPr>
            <a:normAutofit/>
          </a:bodyPr>
          <a:lstStyle/>
          <a:p>
            <a:pPr algn="ctr"/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ВРАТИТЕ НА АПЕЛАТИВЕН СЪД –БУРГАС СА ШИРОКО ОТВОРЕНИ ЗА МЛАДИТЕ ХОРА. 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ИНСТИТУЦИЯТА ПРОВЕЖДА РАЗЛИЧНИ МЕРОПРИЯТИЯ, СВРЪЗАНИ С ПОВИШАВАНЕ  ГРАМОТНОСТА  НА ПОДРАСТВАЩИТЕ ЗА ФУНКЦИОНИРАНЕТО НА БЪЛГАРСКИЯ СЪД И ТЕХНИТЕ ЗНАНИЯ ЗА ПРАВАТА И ОТГОВОРНОСТИТЕ ИМ КАТО ГРАЖДАНИ. 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9" y="4581218"/>
            <a:ext cx="2596211" cy="194715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2596330" cy="194724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9" y="2728647"/>
            <a:ext cx="2469975" cy="1852481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32" y="4939475"/>
            <a:ext cx="2828904" cy="15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095" y="620689"/>
            <a:ext cx="7045273" cy="648071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2" y="2595788"/>
            <a:ext cx="2164366" cy="2321518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99592" y="1340768"/>
            <a:ext cx="7776864" cy="864096"/>
          </a:xfrm>
        </p:spPr>
        <p:txBody>
          <a:bodyPr>
            <a:normAutofit fontScale="85000" lnSpcReduction="20000"/>
          </a:bodyPr>
          <a:lstStyle/>
          <a:p>
            <a:endParaRPr lang="bg-BG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ВНИМАНИЕТО</a:t>
            </a:r>
            <a:r>
              <a:rPr lang="bg-BG" sz="4300" dirty="0" smtClean="0"/>
              <a:t>!</a:t>
            </a:r>
            <a:endParaRPr lang="bg-BG" sz="43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78" y="2994177"/>
            <a:ext cx="2520279" cy="191121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30" y="4870040"/>
            <a:ext cx="2520280" cy="189021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2" y="4905389"/>
            <a:ext cx="2473148" cy="1854861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10" y="4883615"/>
            <a:ext cx="2514814" cy="1886111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4929857" y="2708920"/>
            <a:ext cx="3890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БУРГАС 8000</a:t>
            </a:r>
            <a:b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УЛ.”АЛЕКСАНДРОВСКА” 101</a:t>
            </a:r>
          </a:p>
          <a:p>
            <a:pPr algn="ctr">
              <a:lnSpc>
                <a:spcPct val="150000"/>
              </a:lnSpc>
            </a:pP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 ВРЕМЕ: 8.30 ч. - 17.00 ч.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burgas-as@justice.bg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72008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90" y="2276872"/>
            <a:ext cx="4211554" cy="2808312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4608512" cy="5112568"/>
          </a:xfrm>
        </p:spPr>
        <p:txBody>
          <a:bodyPr>
            <a:noAutofit/>
          </a:bodyPr>
          <a:lstStyle/>
          <a:p>
            <a:pPr algn="ctr"/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МАГИСТРАТИТЕ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 ЗАКОНИТЕ ТОЧНО И ЕДНАКВО СПРЯМО ВСИЧКИ. СЪДЪТ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И ЕДНАКВИ УСЛОВИЯ ЗА СЪСТЕЗАТЕЛНОСТ НА СТРАНИТЕ В ПРОЦЕСА. 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ГРАЖДАНИТЕ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ЮРИДИЧЕСКИТЕ ЛИЦА ИМАТ ПРАВО НА СЪДЕБНА ЗАЩИТА ПРИ НАРУШАВАНЕ НА ТЕХНИТЕ ПРАВА И СВОБОДИ, КОЯТО НЕ МОЖЕ ДА ИМ БЪДЕ ОТКАЗАНА. 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СЪДЕБНОТО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Е ТРИИНСТАНЦИОННО: ПЪРВОИНСТАНЦИОННО, ВЪЗЗИВНО И КАСАЦИОННО, ОСВЕН АКО В ПРОЦЕСУАЛНИЯ ЗАКОН НЕ Е ПРЕДВИДЕНО ДРУГО. 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ДА СЕ ОСИГУРИ МАКСИМАЛНА ЗАЩИТА НА ПРАВАТА И ЗАКОННИТЕ ИНТЕРЕСИ НА СУБЕКТИТЕ НА ПРАВОТО КАТО ПРИ ВЗЕМАНЕТО НА СВОИТЕ РЕШЕНИЯ МАГИСТРАТИТЕ СЕ РЪКОВОДЯТ ОТ ЗАКОНА И ВЪТРЕШНОТО СИ УБЕЖДЕНИЕ.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753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839095" y="404665"/>
            <a:ext cx="6541217" cy="936103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    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 – БУРГАС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half" idx="2"/>
          </p:nvPr>
        </p:nvSpPr>
        <p:spPr>
          <a:xfrm>
            <a:off x="539552" y="1916832"/>
            <a:ext cx="7632848" cy="4608512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БУРГАС  ПРАВОРАЗДАВА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ВЪЗЗИВНА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ИНСТАНЦИЯ ПО НАКАЗАТЕЛНИ, ГРАЖДАНСКИ И ТЪРГОВСКИ ДЕЛА, ОБРАЗУВАНИ ПО ЖАЛБИ И ПРОТЕСТИ СРЕЩУ ПЪРВОИНСТАНЦИОННИТЕ АКТОВЕ НА ОКРЪЖНИТЕ СЪДИЛИЩА В ГР. БУРГАС, ГР. СЛИВЕН И ГР. ЯМБОЛ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СЪД ПО ИЗВЪНРЕДНИТЕ ПРОИЗВОДСТВА ПО ГЛАВА ТРИДЕСЕТ И ТРЕТА ОТ НПК /“ВЪЗОБНОВЯВАНЕ НА НАКАЗАТЕЛНИ ДЕЛА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“/;</a:t>
            </a: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ВЪЗЗИВЕН СЪД ПО АДМИНИСТРАТИВНОНАКАЗАТЕЛНИ ДЕЛА ПО ГЛАВА ЧЕТВЪРТА ОТ ЗАНН /“АДМИНИСТРАТИВНОНАКАЗАТЕЛНИ САНКЦИИ СПРЯМО ЮРИДИЧЕСКИ ЛИЦА И ЕДНОЛИЧНИ ТЪРГОВЦИ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“/;</a:t>
            </a: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СЪД ПО ВЪЗОБНОВЯВАНЕ НА АДМИНИСТРАТИВНОНАКАЗАТЕЛНИ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ЧЕТВЪРТА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ЗАНН /“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АДМИНИСТРАТИВНОНАКАЗАТЕЛНИ САНКЦИИ СПРЯМО ЮРИДИЧЕСКИ ЛИЦА И ЕДНОЛИЧНИ ТЪРГОВЦИ</a:t>
            </a:r>
            <a:r>
              <a:rPr lang="ru-RU" dirty="0"/>
              <a:t>“</a:t>
            </a:r>
            <a:r>
              <a:rPr lang="ru-RU" b="1" dirty="0"/>
              <a:t>/.</a:t>
            </a:r>
            <a:endParaRPr lang="bg-BG" dirty="0"/>
          </a:p>
          <a:p>
            <a:endParaRPr lang="bg-B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2732"/>
            <a:ext cx="1440160" cy="112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839095" y="332657"/>
            <a:ext cx="6829249" cy="720079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half" idx="2"/>
          </p:nvPr>
        </p:nvSpPr>
        <p:spPr>
          <a:xfrm>
            <a:off x="611560" y="3717032"/>
            <a:ext cx="7632848" cy="2880320"/>
          </a:xfrm>
        </p:spPr>
        <p:txBody>
          <a:bodyPr>
            <a:noAutofit/>
          </a:bodyPr>
          <a:lstStyle/>
          <a:p>
            <a:pPr algn="ctr"/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НА АПЕЛАТИВЕН СЪД – БУРГАС ВКЛЮЧВА ТРИ ОБЛАСТНИ ЦЕНТЪРА С 23 ОБЩИНИ И ОБХВАЩА ОКРЪЖНИТЕ СЪДИЛИЩА НА ГР. БУРГАС, ГР. СЛИВЕН И ГР. ЯМБОЛ. 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ЮРИСДИКЦИЯТА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ОКРЪЖНИТЕ СЪДИЛИЩА СЕ РАЗПРОСТИРА НА АДМИНИСТРАТИВНАТА ТЕРИТОРИЯ НА 13 ОБЩИНИ В БУРГАСКА ОБЛАСТ – БУРГАС, КАМЕНО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АЙТОС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РУЕН, ПОМОРИЕ, НЕСЕБЪР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КАРНОБАТ,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СУНГУРЛАРЕ,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ЦАРЕВО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СРЕДЕЦ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ТЪРНОВО И СОЗОПОЛ, 5 ОБЩИНИ В ЯМБОЛСКА ОБЛАСТ – ЯМБОЛ, ТУНДЖА, ЕЛХОВО, БОЛЯРОВО, ЕДНА ОБЩИНА В ХАСКОВСКА ОБЛАСТ – ТОПОЛОВГРАД И 4 ОБЩИНИ В СЛИВЕНСКА ОБЛАСТ– СЛИВЕН, НОВА ЗАГОРА, ТВЪРДИЦА И КОТЕЛ.</a:t>
            </a:r>
          </a:p>
          <a:p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312368" cy="23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1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76664" cy="648072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3600400" cy="4824536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– БУРГАС Е ВТОРА ПО ГОЛЕМИНА В СТРАНАТА СЛЕД СЪДЕБНАТА ПАЛАТА В ГР.СОФИЯ И В НЕЯ СЕ ПОМЕЩАВАТ СЕДЕМ ОРГАНА НА СЪДЕБНАТА ВЛАСТ: АПЕЛАТИВЕН СЪД – БУРГАС, ОКРЪЖЕН СЪД – БУРГАС, АДМИНИСТРАТИВЕН СЪД – БУРГАС, РАЙОНЕН СЪД – БУРГАС, АПЕЛАТИВНА, ОКРЪЖНА И РАЙОННА ПРОКУРАТУРИ – БУРГАС.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БУРГАС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ОБИТАВА САМОСТОЯТЕЛНО ОБОСОБЕНА ЧАСТ ОТ СГРАДАТА, НА ПЪРВИЯ И ВТОРИЯ ЕТАЖ ОТ ИЗТОЧНОТО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68" y="2132856"/>
            <a:ext cx="459573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43608" y="404663"/>
            <a:ext cx="6192688" cy="648073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611560" y="1484784"/>
            <a:ext cx="3960440" cy="5040560"/>
          </a:xfrm>
        </p:spPr>
        <p:txBody>
          <a:bodyPr>
            <a:normAutofit/>
          </a:bodyPr>
          <a:lstStyle/>
          <a:p>
            <a:pPr algn="ctr"/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АДМИНИСТРАТИВНОТО РЪКОВОДСТВО НА АПЕЛАТИВЕН СЪД – БУРГАС СЕ ОСЪЩЕСТВЯВА ОТ АДМИНИСТРАТИВЕН РЪКОВОДИТЕЛ - ПРЕДСЕДАТЕЛ  И ДВАМА ЗАМЕСТНИК - ПРЕДСЕДАТЕЛИ. </a:t>
            </a:r>
          </a:p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АПЕЛАТИВНИЯТ СЪД ЗАСЕДАВА В СЪСТАВ ОТ ТРИМА СЪДИИ, ОСВЕН АКО СЪС ЗАКОН Е ПРЕДВИДЕНО ДРУГО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 РАБОТЯТ ВИСОКО КВАЛИФИЦИРАНИ МАГИСТРАТИ, ВСЕКИ С НАЙ-ВИСОК РАНГ „СЪДИЯ ВЪВ ВКС И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ВАС".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РАЗПРЕДЕЛЕНИ В ТРИ ОТДЕЛЕНИЯ: НАКАЗАТЕЛНО ОТДЕЛЕНИЕ, ГРАЖДАНСКО ОТДЕЛЕНИЕ И ТЪРГОВСКО ОТДЕЛЕНИЕ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122" name="Picture 2" descr="C:\rosi\Снимки\DSCN2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6" y="1484785"/>
            <a:ext cx="3105986" cy="41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9095" y="620689"/>
            <a:ext cx="7045273" cy="648071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853948" cy="4104455"/>
          </a:xfrm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968552" cy="5040560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 НА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БУРГАС  ОСЪЩЕСТВЯВА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ОБЩО ОРГАНИЗАЦИОННО И АДМИНИСТРАТИВНО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РЪКОВОДСТВО, 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 СЪДА КАТО ЮРИДИЧЕСКО ЛИЦЕ И ОРГАН НА СЪДЕБНАТА ВЛАСТ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ОРГАНИЗИРА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 НА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СЪДИИТЕ И УЧАСТВА В СЪДЕБНИ ЗАСЕДАНИЯ; СВИКВА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РЪКОВОДИ ОБЩОТО СЪБРАНИЕ НА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СЪДА; ИЗВЪРШВА ПРОВЕРКИ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ОРГАНИЗАЦИЯТА НА ДЕЙНОСТТА НА СЪДИИТЕ ОТ ОКРЪЖНИТЕ СЪДИЛИЩА ОТ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 РАЙОН; РЪКОВОДИ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КОНТРОЛИРА РАБОТАТА НА СЪДЕБНИТЕ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ПОМОЩНИЦИ;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НАЗНАЧАВА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ОСВОБОЖДАВА ОТ ДЛЪЖНОСТ СЛУЖИТЕЛИТЕ В СЪДА И ОРГАНИЗИРА РАБОТАТА НА ОТДЕЛНИТЕ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И ДР.</a:t>
            </a:r>
          </a:p>
          <a:p>
            <a:pPr algn="ctr">
              <a:lnSpc>
                <a:spcPct val="120000"/>
              </a:lnSpc>
            </a:pPr>
            <a:r>
              <a:rPr lang="bg-BG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РАЗПОРЕЖДАНИЯТА НА ПРЕДСЕДАТЕЛЯ </a:t>
            </a:r>
            <a:r>
              <a:rPr lang="bg-BG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УТВЪРДЕНИТЕ ОТ НЕГО ПРАВИЛА ЗА ОРГАНИЗАЦИЯТА НА </a:t>
            </a:r>
            <a:r>
              <a:rPr lang="bg-BG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bg-BG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СЪДА СА ЗАДЪЛЖИТЕЛНИ ЗА ВСИЧКИ СЪДИИ И СЛУЖИТЕЛИ В НЕГО.</a:t>
            </a:r>
          </a:p>
          <a:p>
            <a:pPr algn="ctr">
              <a:lnSpc>
                <a:spcPct val="120000"/>
              </a:lnSpc>
            </a:pPr>
            <a:endParaRPr lang="bg-BG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6973265" cy="792087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93515" y="1412776"/>
            <a:ext cx="4017085" cy="4464496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АПЕЛАТИВЕН СЪД – БУРГАС ОБРАЗУВАНЕТО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ДЕЛАТА СЕ ИЗВЪРШВА В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ЕДИННАТА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 СИСТЕМА НА СЪДИЛИЩАТА (ЕИСС), ЧРЕЗ КОЯТО СЕ ОПРЕДЕЛЯ И СЪДИЯ ДОКЛАДЧИК ПО ДЕЛОТО НА СЛУЧАЕН ПРИНЦИП. </a:t>
            </a:r>
            <a:endParaRPr lang="bg-BG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НАПРАВЕНИЯТ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СЕ ДОКУМЕНТИРА В ПРОТОКОЛ, КОЙТО СЕ ПРИЛАГА ПО ДЕЛОТО. </a:t>
            </a:r>
            <a:endParaRPr lang="bg-BG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ПРОГРАМНИЯТ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НА ЕИСС ОСИГУРЯВА ПЪЛНА ПРОЗРАЧНОСТ В РАЗПРЕДЕЛЕНИЕТО НА ДЕЛАТА. ТОЙ ДАВА ВЪЗМОЖНОСТ ДА БЪДЕ ПРОВЕРЕНО КАК Е РАЗПРЕДЕЛЕНО ВСЯКО ДЕЛО И КОИ СЪДИИ СА УЧАСТВАЛИ ИЛИ НЕ СА УЧАСТВАЛИ ПРИ АВТОМАТИЧНИЯ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ИЗБОР.</a:t>
            </a:r>
            <a:endParaRPr lang="bg-BG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59632" y="2852936"/>
            <a:ext cx="3024336" cy="144016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38780"/>
            <a:ext cx="4162213" cy="2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1300</TotalTime>
  <Words>1728</Words>
  <Application>Microsoft Office PowerPoint</Application>
  <PresentationFormat>Презентация на цял екран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Попътна струя</vt:lpstr>
      <vt:lpstr>АПЕЛАТИВЕН СЪД – БУРГАС   </vt:lpstr>
      <vt:lpstr> АПЕЛАТИВЕН СЪД – БУРГАС</vt:lpstr>
      <vt:lpstr>АПЕЛАТИВЕН СЪД – БУРГАС</vt:lpstr>
      <vt:lpstr>       АПЕЛАТИВЕН СЪД – БУРГАС </vt:lpstr>
      <vt:lpstr> 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  <vt:lpstr>АПЕЛАТИВЕН СЪД – БУРГАС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Presa</dc:creator>
  <cp:lastModifiedBy>Presa</cp:lastModifiedBy>
  <cp:revision>154</cp:revision>
  <dcterms:created xsi:type="dcterms:W3CDTF">2021-10-06T07:04:43Z</dcterms:created>
  <dcterms:modified xsi:type="dcterms:W3CDTF">2021-10-20T06:53:16Z</dcterms:modified>
</cp:coreProperties>
</file>